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90" r:id="rId6"/>
    <p:sldId id="258" r:id="rId7"/>
    <p:sldId id="316" r:id="rId8"/>
    <p:sldId id="334" r:id="rId9"/>
    <p:sldId id="343" r:id="rId10"/>
    <p:sldId id="314" r:id="rId11"/>
    <p:sldId id="335" r:id="rId12"/>
    <p:sldId id="328" r:id="rId13"/>
    <p:sldId id="339" r:id="rId14"/>
    <p:sldId id="329" r:id="rId15"/>
    <p:sldId id="333" r:id="rId16"/>
    <p:sldId id="317" r:id="rId17"/>
    <p:sldId id="336" r:id="rId18"/>
    <p:sldId id="337" r:id="rId19"/>
    <p:sldId id="338" r:id="rId20"/>
    <p:sldId id="318" r:id="rId21"/>
    <p:sldId id="340" r:id="rId22"/>
    <p:sldId id="295" r:id="rId23"/>
  </p:sldIdLst>
  <p:sldSz cx="12192000" cy="7562850"/>
  <p:notesSz cx="6865938" cy="95408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B87"/>
    <a:srgbClr val="99B870"/>
    <a:srgbClr val="53528E"/>
    <a:srgbClr val="85B7C9"/>
    <a:srgbClr val="5D8AAE"/>
    <a:srgbClr val="53ABCB"/>
    <a:srgbClr val="006C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B1032C-EA38-4F05-BA0D-38AFFFC7BED3}" styleName="Helle Formatvorlage 3 - Akz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Dunkle Formatvorlag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ittlere Formatvorlage 3 - 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660" autoAdjust="0"/>
  </p:normalViewPr>
  <p:slideViewPr>
    <p:cSldViewPr snapToGrid="0">
      <p:cViewPr varScale="1">
        <p:scale>
          <a:sx n="53" d="100"/>
          <a:sy n="53" d="100"/>
        </p:scale>
        <p:origin x="1186" y="67"/>
      </p:cViewPr>
      <p:guideLst>
        <p:guide orient="horz" pos="238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10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1192213"/>
            <a:ext cx="518953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de-DE" smtClean="0"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7280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 noChangeArrowheads="1"/>
          </p:cNvSpPr>
          <p:nvPr userDrawn="1"/>
        </p:nvSpPr>
        <p:spPr bwMode="white">
          <a:xfrm>
            <a:off x="8429022" y="0"/>
            <a:ext cx="3762978" cy="756285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de-DE" sz="1800" dirty="0"/>
          </a:p>
        </p:txBody>
      </p:sp>
      <p:sp>
        <p:nvSpPr>
          <p:cNvPr id="7" name="Freihandform 6"/>
          <p:cNvSpPr>
            <a:spLocks/>
          </p:cNvSpPr>
          <p:nvPr/>
        </p:nvSpPr>
        <p:spPr bwMode="auto">
          <a:xfrm>
            <a:off x="8145386" y="0"/>
            <a:ext cx="1672169" cy="756285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006CAC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 dirty="0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7950653" y="0"/>
            <a:ext cx="1528232" cy="756285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rgbClr val="99B870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 dirty="0"/>
          </a:p>
        </p:txBody>
      </p:sp>
      <p:pic>
        <p:nvPicPr>
          <p:cNvPr id="5" name="Bild 4" descr="pfeiel_einheit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47" y="4003412"/>
            <a:ext cx="627888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9601200" cy="11434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724400" y="2016761"/>
            <a:ext cx="6172200" cy="4789805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5400" y="2016760"/>
            <a:ext cx="3017520" cy="4789805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1295400" y="5798185"/>
            <a:ext cx="4572000" cy="1008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9601200" cy="114341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71273" y="5881222"/>
            <a:ext cx="4420252" cy="92534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Rechteck 9"/>
          <p:cNvSpPr/>
          <p:nvPr/>
        </p:nvSpPr>
        <p:spPr>
          <a:xfrm>
            <a:off x="6324599" y="5798185"/>
            <a:ext cx="4572000" cy="10083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1295400" y="5798186"/>
            <a:ext cx="4572000" cy="60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2" name="Rechteck 11"/>
          <p:cNvSpPr/>
          <p:nvPr/>
        </p:nvSpPr>
        <p:spPr>
          <a:xfrm>
            <a:off x="6324599" y="5798186"/>
            <a:ext cx="4572000" cy="605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half" idx="14"/>
          </p:nvPr>
        </p:nvSpPr>
        <p:spPr>
          <a:xfrm>
            <a:off x="6412954" y="5881222"/>
            <a:ext cx="4420252" cy="92534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295400" y="2016762"/>
            <a:ext cx="4572000" cy="3781424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24600" y="2016762"/>
            <a:ext cx="4572000" cy="3781424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 rot="5400000">
            <a:off x="7210425" y="2581275"/>
            <a:ext cx="756285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/>
        </p:nvSpPr>
        <p:spPr>
          <a:xfrm rot="5400000">
            <a:off x="5978805" y="3740335"/>
            <a:ext cx="756285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/>
        </p:nvSpPr>
        <p:spPr>
          <a:xfrm rot="5400000">
            <a:off x="5899188" y="3740335"/>
            <a:ext cx="756285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871318" y="756285"/>
            <a:ext cx="1033272" cy="6050280"/>
          </a:xfrm>
        </p:spPr>
        <p:txBody>
          <a:bodyPr vert="eaVert"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295400" y="756285"/>
            <a:ext cx="7976754" cy="6050280"/>
          </a:xfrm>
        </p:spPr>
        <p:txBody>
          <a:bodyPr vert="eaVert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12" descr="pfeiel_einheit.t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72" y="4927600"/>
            <a:ext cx="4927796" cy="1019049"/>
          </a:xfrm>
          <a:prstGeom prst="rect">
            <a:avLst/>
          </a:prstGeom>
        </p:spPr>
      </p:pic>
      <p:sp>
        <p:nvSpPr>
          <p:cNvPr id="16" name="Hinweistext"/>
          <p:cNvSpPr/>
          <p:nvPr/>
        </p:nvSpPr>
        <p:spPr>
          <a:xfrm>
            <a:off x="12344400" y="0"/>
            <a:ext cx="1295400" cy="756285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14400">
              <a:buNone/>
            </a:pPr>
            <a:r>
              <a:rPr lang="de-DE" sz="1200" b="1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HINWEIS:</a:t>
            </a:r>
          </a:p>
          <a:p>
            <a:pPr algn="l" defTabSz="914400">
              <a:buNone/>
            </a:pPr>
            <a:r>
              <a:rPr lang="de-DE" sz="1200" b="0" i="1" dirty="0">
                <a:solidFill>
                  <a:schemeClr val="lt1"/>
                </a:solidFill>
                <a:latin typeface="Arial"/>
                <a:ea typeface="+mn-ea"/>
                <a:cs typeface="Arial"/>
              </a:rPr>
              <a:t>Wenn Sie das Bild auf der Folie ändern möchten, markieren und löschen Sie es. Klicken Sie dann im Platzhalter auf das Symbol für Bilder, um ein eigenes Bild einzufügen.</a:t>
            </a:r>
          </a:p>
        </p:txBody>
      </p:sp>
      <p:sp>
        <p:nvSpPr>
          <p:cNvPr id="19" name="Rechteck 18"/>
          <p:cNvSpPr/>
          <p:nvPr userDrawn="1"/>
        </p:nvSpPr>
        <p:spPr>
          <a:xfrm>
            <a:off x="0" y="3306445"/>
            <a:ext cx="12192000" cy="9063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0" y="3213105"/>
            <a:ext cx="12192000" cy="90630"/>
          </a:xfrm>
          <a:prstGeom prst="rect">
            <a:avLst/>
          </a:prstGeom>
          <a:solidFill>
            <a:srgbClr val="006C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0" y="3166115"/>
            <a:ext cx="12192000" cy="45719"/>
          </a:xfrm>
          <a:prstGeom prst="rect">
            <a:avLst/>
          </a:prstGeom>
          <a:solidFill>
            <a:srgbClr val="99B8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2" name="Bild 21" descr="hts_pp201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47" y="-115976"/>
            <a:ext cx="12638567" cy="328232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51561" y="3982719"/>
            <a:ext cx="3855720" cy="835771"/>
          </a:xfrm>
          <a:ln w="3175" cmpd="sng">
            <a:noFill/>
          </a:ln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Hi-</a:t>
            </a:r>
            <a:r>
              <a:rPr lang="de-DE" dirty="0" err="1"/>
              <a:t>Tec</a:t>
            </a:r>
            <a:r>
              <a:rPr lang="de-DE" dirty="0"/>
              <a:t>-Support</a:t>
            </a:r>
          </a:p>
        </p:txBody>
      </p:sp>
      <p:pic>
        <p:nvPicPr>
          <p:cNvPr id="23" name="Bild 2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64949" y="6363881"/>
            <a:ext cx="1562181" cy="357100"/>
          </a:xfrm>
          <a:prstGeom prst="rect">
            <a:avLst/>
          </a:prstGeom>
        </p:spPr>
      </p:pic>
      <p:pic>
        <p:nvPicPr>
          <p:cNvPr id="3" name="Bild 2" descr="logo_fuerPP1Slid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67" y="4817971"/>
            <a:ext cx="2980534" cy="13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5"/>
          <p:cNvSpPr>
            <a:spLocks noChangeArrowheads="1"/>
          </p:cNvSpPr>
          <p:nvPr/>
        </p:nvSpPr>
        <p:spPr bwMode="white">
          <a:xfrm>
            <a:off x="9622368" y="0"/>
            <a:ext cx="2569632" cy="756285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800" dirty="0"/>
          </a:p>
        </p:txBody>
      </p:sp>
      <p:sp>
        <p:nvSpPr>
          <p:cNvPr id="8" name="Freihandform 6"/>
          <p:cNvSpPr>
            <a:spLocks/>
          </p:cNvSpPr>
          <p:nvPr/>
        </p:nvSpPr>
        <p:spPr bwMode="auto">
          <a:xfrm>
            <a:off x="9237133" y="0"/>
            <a:ext cx="1672169" cy="756285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 dirty="0"/>
          </a:p>
        </p:txBody>
      </p:sp>
      <p:sp>
        <p:nvSpPr>
          <p:cNvPr id="9" name="Freihandform 7"/>
          <p:cNvSpPr>
            <a:spLocks/>
          </p:cNvSpPr>
          <p:nvPr/>
        </p:nvSpPr>
        <p:spPr bwMode="auto">
          <a:xfrm>
            <a:off x="9173634" y="0"/>
            <a:ext cx="1460499" cy="756285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 dirty="0"/>
          </a:p>
        </p:txBody>
      </p:sp>
      <p:sp>
        <p:nvSpPr>
          <p:cNvPr id="10" name="Freihandform 7"/>
          <p:cNvSpPr>
            <a:spLocks/>
          </p:cNvSpPr>
          <p:nvPr/>
        </p:nvSpPr>
        <p:spPr bwMode="auto">
          <a:xfrm>
            <a:off x="9173634" y="0"/>
            <a:ext cx="1460499" cy="756285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8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398" y="3214211"/>
            <a:ext cx="8046720" cy="171739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398" y="5061158"/>
            <a:ext cx="8046718" cy="111517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24600" y="2016760"/>
            <a:ext cx="4572000" cy="4789806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9601200" cy="114341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2016761"/>
            <a:ext cx="4572000" cy="934852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95400" y="2983124"/>
            <a:ext cx="4572000" cy="382344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24600" y="2016761"/>
            <a:ext cx="4572000" cy="934852"/>
          </a:xfrm>
        </p:spPr>
        <p:txBody>
          <a:bodyPr anchor="ctr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24600" y="2983124"/>
            <a:ext cx="4572000" cy="3823441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28209" y="2016760"/>
            <a:ext cx="6126480" cy="478980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295400" y="2016760"/>
            <a:ext cx="3017520" cy="4789805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de-DE" smtClean="0"/>
              <a:t>29.04.2017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tif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 bwMode="white">
          <a:xfrm>
            <a:off x="0" y="0"/>
            <a:ext cx="10083800" cy="1512570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0" y="1554558"/>
            <a:ext cx="12192000" cy="90630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1643800"/>
            <a:ext cx="12192000" cy="90630"/>
          </a:xfrm>
          <a:prstGeom prst="rect">
            <a:avLst/>
          </a:prstGeom>
          <a:solidFill>
            <a:srgbClr val="006C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839200" cy="1143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2016760"/>
            <a:ext cx="9601200" cy="47898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791450" y="7030207"/>
            <a:ext cx="1480705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de-DE" smtClean="0"/>
              <a:pPr/>
              <a:t>29.04.2017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95400" y="7030207"/>
            <a:ext cx="6243203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525000" y="7030207"/>
            <a:ext cx="1371600" cy="302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" name="Bild 9" descr="hts_logo.tif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99" y="431800"/>
            <a:ext cx="1915217" cy="838200"/>
          </a:xfrm>
          <a:prstGeom prst="rect">
            <a:avLst/>
          </a:prstGeom>
        </p:spPr>
      </p:pic>
      <p:sp>
        <p:nvSpPr>
          <p:cNvPr id="11" name="Rechteck 10"/>
          <p:cNvSpPr/>
          <p:nvPr userDrawn="1"/>
        </p:nvSpPr>
        <p:spPr>
          <a:xfrm>
            <a:off x="0" y="1507641"/>
            <a:ext cx="12192000" cy="45719"/>
          </a:xfrm>
          <a:prstGeom prst="rect">
            <a:avLst/>
          </a:prstGeom>
          <a:solidFill>
            <a:srgbClr val="99B87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Elektromagnetisches_Spektru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766" y="1969332"/>
            <a:ext cx="5198186" cy="2924128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Hi-</a:t>
            </a:r>
            <a:r>
              <a:rPr lang="de-DE" dirty="0" err="1"/>
              <a:t>Tec</a:t>
            </a:r>
            <a:r>
              <a:rPr lang="de-DE" dirty="0"/>
              <a:t>-Support Lichtkabinenmessung</a:t>
            </a:r>
          </a:p>
        </p:txBody>
      </p:sp>
      <p:pic>
        <p:nvPicPr>
          <p:cNvPr id="11" name="Inhaltsplatzhalter 10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9673" y="4991100"/>
            <a:ext cx="4562475" cy="257175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73" y="1902701"/>
            <a:ext cx="4308093" cy="321577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318" y="4544179"/>
            <a:ext cx="409575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598108" cy="1143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Spektren</a:t>
            </a:r>
            <a:r>
              <a:rPr lang="en-US" dirty="0"/>
              <a:t> von </a:t>
            </a:r>
            <a:r>
              <a:rPr lang="en-US" dirty="0" err="1"/>
              <a:t>Lampen</a:t>
            </a:r>
            <a:r>
              <a:rPr lang="en-US" dirty="0"/>
              <a:t> in </a:t>
            </a:r>
            <a:r>
              <a:rPr lang="en-US" dirty="0" err="1"/>
              <a:t>Lichtkabinen</a:t>
            </a:r>
            <a:br>
              <a:rPr lang="en-US" dirty="0"/>
            </a:br>
            <a:r>
              <a:rPr lang="en-US" dirty="0"/>
              <a:t>A (2750 K)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649" y="1819520"/>
            <a:ext cx="8879859" cy="57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4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598108" cy="1143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Spektren</a:t>
            </a:r>
            <a:r>
              <a:rPr lang="en-US" dirty="0"/>
              <a:t> von </a:t>
            </a:r>
            <a:r>
              <a:rPr lang="en-US" dirty="0" err="1"/>
              <a:t>Lampen</a:t>
            </a:r>
            <a:r>
              <a:rPr lang="en-US" dirty="0"/>
              <a:t> in </a:t>
            </a:r>
            <a:r>
              <a:rPr lang="en-US" dirty="0" err="1"/>
              <a:t>Lichtkabinen</a:t>
            </a:r>
            <a:br>
              <a:rPr lang="en-US" dirty="0"/>
            </a:br>
            <a:r>
              <a:rPr lang="en-US" dirty="0"/>
              <a:t>UV-A…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20" y="1929746"/>
            <a:ext cx="7972425" cy="5372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195632" y="2630637"/>
            <a:ext cx="259805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Diese Lampe generiert sehr wenig Licht daher ist der Hub (ADC max.) nur bei 200-400, aber das ist ok, denn die Kurve sieht ja sehr homogen und gut aus.</a:t>
            </a:r>
            <a:br>
              <a:rPr lang="de-DE" dirty="0"/>
            </a:br>
            <a:r>
              <a:rPr lang="de-DE" dirty="0"/>
              <a:t>Die Werte für CCT, CRI und </a:t>
            </a:r>
            <a:r>
              <a:rPr lang="de-DE" dirty="0" err="1"/>
              <a:t>Illuminance</a:t>
            </a:r>
            <a:r>
              <a:rPr lang="de-DE" dirty="0"/>
              <a:t> sind nicht </a:t>
            </a:r>
            <a:r>
              <a:rPr lang="de-DE" dirty="0" err="1"/>
              <a:t>berechnebar</a:t>
            </a:r>
            <a:r>
              <a:rPr lang="de-DE" dirty="0"/>
              <a:t> daher zu ignorieren.</a:t>
            </a:r>
          </a:p>
          <a:p>
            <a:r>
              <a:rPr lang="de-DE" dirty="0"/>
              <a:t>Der UV-A-Wert von ca. 0.06-0.2 ist ok in den Lichtkabinen.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22065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Red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732" y="1929746"/>
            <a:ext cx="7962900" cy="5334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695543" y="3091543"/>
            <a:ext cx="18142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den </a:t>
            </a:r>
            <a:r>
              <a:rPr lang="de-DE" dirty="0" err="1"/>
              <a:t>LED‘s</a:t>
            </a:r>
            <a:r>
              <a:rPr lang="de-DE" dirty="0"/>
              <a:t> ist die Formel für die CCT nicht funktionsfähig. Die Normengremien sind seit einigen Jahren dran eine neue CT Formel zu vereinbaren.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889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GREEN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29746"/>
            <a:ext cx="769620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BLUE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8" y="1812698"/>
            <a:ext cx="7829550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LED WW (Warm White ca. 3100K)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41" y="1822676"/>
            <a:ext cx="78200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0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Fehlerhafte</a:t>
            </a:r>
            <a:r>
              <a:rPr lang="en-US" dirty="0"/>
              <a:t> </a:t>
            </a:r>
            <a:r>
              <a:rPr lang="en-US" dirty="0" err="1"/>
              <a:t>Messungen</a:t>
            </a:r>
            <a:r>
              <a:rPr lang="en-US" dirty="0"/>
              <a:t>,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880" y="1929746"/>
            <a:ext cx="8772525" cy="54768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927772" y="5055042"/>
            <a:ext cx="22642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dieser Messung wurde nicht Dark </a:t>
            </a:r>
            <a:r>
              <a:rPr lang="de-DE" dirty="0" err="1"/>
              <a:t>Calibrated</a:t>
            </a:r>
            <a:r>
              <a:rPr lang="de-DE" dirty="0"/>
              <a:t>, daher die Wellenlinien.</a:t>
            </a:r>
          </a:p>
          <a:p>
            <a:endParaRPr lang="de-CH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5181600" y="6212114"/>
            <a:ext cx="5399314" cy="8708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 flipV="1">
            <a:off x="7765143" y="4862286"/>
            <a:ext cx="2975428" cy="13933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9927772" y="2351314"/>
            <a:ext cx="1857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Lampentyp wurde nicht eingegeben.</a:t>
            </a:r>
            <a:endParaRPr lang="de-CH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7199086" y="2119086"/>
            <a:ext cx="3091543" cy="667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62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Fehlerhafte</a:t>
            </a:r>
            <a:r>
              <a:rPr lang="en-US" dirty="0"/>
              <a:t> </a:t>
            </a:r>
            <a:r>
              <a:rPr lang="en-US" dirty="0" err="1"/>
              <a:t>Messungen</a:t>
            </a:r>
            <a:r>
              <a:rPr lang="en-US" dirty="0"/>
              <a:t>, </a:t>
            </a:r>
            <a:r>
              <a:rPr lang="en-US" dirty="0" err="1"/>
              <a:t>Beispiele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58" y="1813151"/>
            <a:ext cx="8134350" cy="559117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388766" y="1796827"/>
            <a:ext cx="36402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ADC (Analog Digital Converter) ist am Anschlag. Zu viel Licht.(max. ADC &gt;1000) D.h. er kann die Kurve nicht korrekt erfassen, daher sind alle Berechnungen unbrauchbar</a:t>
            </a:r>
            <a:endParaRPr lang="de-CH" dirty="0"/>
          </a:p>
        </p:txBody>
      </p:sp>
      <p:cxnSp>
        <p:nvCxnSpPr>
          <p:cNvPr id="6" name="Gerade Verbindung mit Pfeil 5"/>
          <p:cNvCxnSpPr/>
          <p:nvPr/>
        </p:nvCxnSpPr>
        <p:spPr>
          <a:xfrm flipH="1" flipV="1">
            <a:off x="7015497" y="2235201"/>
            <a:ext cx="3193414" cy="2520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8333996" y="4187504"/>
            <a:ext cx="364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Lampentyp wurde nicht eingegeben.</a:t>
            </a:r>
            <a:endParaRPr lang="de-CH" dirty="0"/>
          </a:p>
        </p:txBody>
      </p:sp>
      <p:cxnSp>
        <p:nvCxnSpPr>
          <p:cNvPr id="10" name="Gerade Verbindung mit Pfeil 9"/>
          <p:cNvCxnSpPr/>
          <p:nvPr/>
        </p:nvCxnSpPr>
        <p:spPr>
          <a:xfrm flipH="1" flipV="1">
            <a:off x="6479132" y="2669594"/>
            <a:ext cx="2940639" cy="16846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333996" y="5312229"/>
            <a:ext cx="2958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wie es aussieht wurde auch nicht Dark </a:t>
            </a:r>
            <a:r>
              <a:rPr lang="de-DE" dirty="0" err="1"/>
              <a:t>Calibrated</a:t>
            </a:r>
            <a:r>
              <a:rPr lang="de-DE" dirty="0"/>
              <a:t>. Die Wellenlinie deutet darauf hin.</a:t>
            </a:r>
            <a:endParaRPr lang="de-CH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6284686" y="5762171"/>
            <a:ext cx="2574622" cy="551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96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2" descr="pfeiel_einheit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97" y="6248043"/>
            <a:ext cx="3930748" cy="812863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4260960" y="5629671"/>
            <a:ext cx="3874220" cy="61837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b="1" dirty="0" err="1">
                <a:solidFill>
                  <a:schemeClr val="tx2">
                    <a:lumMod val="65000"/>
                    <a:lumOff val="35000"/>
                  </a:schemeClr>
                </a:solidFill>
              </a:rPr>
              <a:t>Good</a:t>
            </a:r>
            <a:r>
              <a:rPr lang="de-DE" sz="2400" b="1" dirty="0">
                <a:solidFill>
                  <a:schemeClr val="tx2">
                    <a:lumMod val="65000"/>
                    <a:lumOff val="35000"/>
                  </a:schemeClr>
                </a:solidFill>
              </a:rPr>
              <a:t>. Fast. Honest. Fair.</a:t>
            </a:r>
            <a:endParaRPr lang="de-DE" sz="2400" dirty="0">
              <a:solidFill>
                <a:schemeClr val="tx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" name="Bild 2" descr="logo_fuerPP1Sli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253" y="2832612"/>
            <a:ext cx="2171436" cy="950335"/>
          </a:xfrm>
          <a:prstGeom prst="rect">
            <a:avLst/>
          </a:prstGeom>
        </p:spPr>
      </p:pic>
      <p:pic>
        <p:nvPicPr>
          <p:cNvPr id="6" name="Bild 21" descr="hts_pp201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2268186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09460" y="4498719"/>
            <a:ext cx="937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Viel Erfolg und Freude und ich bin sehr dankbar für </a:t>
            </a:r>
            <a:r>
              <a:rPr lang="de-DE" b="1" dirty="0" err="1"/>
              <a:t>jedwelche</a:t>
            </a:r>
            <a:r>
              <a:rPr lang="de-DE" b="1" dirty="0"/>
              <a:t> Rückmeldung, Franz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79976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 </a:t>
            </a:r>
            <a:r>
              <a:rPr lang="en-US" dirty="0" err="1"/>
              <a:t>Spektrum</a:t>
            </a:r>
            <a:r>
              <a:rPr lang="en-US" dirty="0"/>
              <a:t> das </a:t>
            </a:r>
            <a:r>
              <a:rPr lang="en-US" dirty="0" err="1"/>
              <a:t>uns</a:t>
            </a:r>
            <a:r>
              <a:rPr lang="en-US" dirty="0"/>
              <a:t> in der </a:t>
            </a:r>
            <a:r>
              <a:rPr lang="en-US" dirty="0" err="1"/>
              <a:t>Lichtkabine</a:t>
            </a:r>
            <a:r>
              <a:rPr lang="en-US" dirty="0"/>
              <a:t> </a:t>
            </a:r>
            <a:r>
              <a:rPr lang="en-US" dirty="0" err="1"/>
              <a:t>interessiert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865" y="1706127"/>
            <a:ext cx="9660535" cy="2958539"/>
          </a:xfrm>
        </p:spPr>
      </p:pic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501865" y="5599922"/>
            <a:ext cx="995657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Sichtbar ist das Licht von 400-700nm</a:t>
            </a:r>
          </a:p>
          <a:p>
            <a:r>
              <a:rPr lang="de-DE" b="1" dirty="0">
                <a:solidFill>
                  <a:srgbClr val="FF0000"/>
                </a:solidFill>
              </a:rPr>
              <a:t>300-400nm ist UV-A-Licht </a:t>
            </a:r>
            <a:r>
              <a:rPr lang="de-DE" dirty="0"/>
              <a:t>das interessiert uns auch.</a:t>
            </a:r>
          </a:p>
          <a:p>
            <a:r>
              <a:rPr lang="de-DE" dirty="0"/>
              <a:t>Dieses Licht wird benutzt um z.B. Aufheller zu beurteilen die in den </a:t>
            </a:r>
            <a:r>
              <a:rPr lang="de-DE" dirty="0" err="1"/>
              <a:t>weissen</a:t>
            </a:r>
            <a:r>
              <a:rPr lang="de-DE" dirty="0"/>
              <a:t> Hemden sind</a:t>
            </a:r>
          </a:p>
          <a:p>
            <a:endParaRPr lang="de-DE" dirty="0"/>
          </a:p>
          <a:p>
            <a:r>
              <a:rPr lang="de-DE" dirty="0"/>
              <a:t>Unser SR-2.0 Messgerät ist hier unter den günstigen das Einzige</a:t>
            </a:r>
            <a:br>
              <a:rPr lang="de-DE" dirty="0"/>
            </a:br>
            <a:r>
              <a:rPr lang="de-DE" dirty="0"/>
              <a:t>das UV-A messen und spektral anzeigen kann</a:t>
            </a:r>
          </a:p>
          <a:p>
            <a:r>
              <a:rPr lang="de-DE" dirty="0"/>
              <a:t> </a:t>
            </a:r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1501865" y="4747581"/>
            <a:ext cx="69413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Der komplette Link zu Wikipedia</a:t>
            </a:r>
          </a:p>
          <a:p>
            <a:r>
              <a:rPr lang="de-CH" dirty="0">
                <a:hlinkClick r:id="rId3"/>
              </a:rPr>
              <a:t>https://de.wikipedia.org/wiki/Elektromagnetisches_Spektrum</a:t>
            </a:r>
            <a:endParaRPr lang="de-CH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3987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Messprinzip</a:t>
            </a:r>
            <a:r>
              <a:rPr lang="en-US" dirty="0"/>
              <a:t> </a:t>
            </a:r>
            <a:r>
              <a:rPr lang="en-US" dirty="0" err="1"/>
              <a:t>eines</a:t>
            </a:r>
            <a:r>
              <a:rPr lang="en-US" dirty="0"/>
              <a:t> </a:t>
            </a:r>
            <a:r>
              <a:rPr lang="en-US" dirty="0" err="1"/>
              <a:t>Spektroradiometers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991" y="1929746"/>
            <a:ext cx="10922423" cy="582138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10682514" y="2525487"/>
            <a:ext cx="174939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CMOS Sensor mit 128 Messstellen</a:t>
            </a:r>
          </a:p>
          <a:p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136571" y="6197600"/>
            <a:ext cx="2001762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Eingangsschlitz</a:t>
            </a:r>
            <a:br>
              <a:rPr lang="de-DE" dirty="0"/>
            </a:br>
            <a:r>
              <a:rPr lang="de-DE" dirty="0"/>
              <a:t>200µm breit</a:t>
            </a:r>
            <a:endParaRPr lang="de-CH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 flipV="1">
            <a:off x="3933371" y="4441371"/>
            <a:ext cx="595086" cy="1756229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666895" y="4920147"/>
            <a:ext cx="22170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Transmissionsgitter 1000Linien/mm</a:t>
            </a:r>
            <a:endParaRPr lang="de-CH" dirty="0"/>
          </a:p>
        </p:txBody>
      </p:sp>
      <p:cxnSp>
        <p:nvCxnSpPr>
          <p:cNvPr id="15" name="Gerade Verbindung mit Pfeil 14"/>
          <p:cNvCxnSpPr/>
          <p:nvPr/>
        </p:nvCxnSpPr>
        <p:spPr>
          <a:xfrm flipH="1" flipV="1">
            <a:off x="6333204" y="3889829"/>
            <a:ext cx="1197398" cy="1165374"/>
          </a:xfrm>
          <a:prstGeom prst="straightConnector1">
            <a:avLst/>
          </a:prstGeom>
          <a:ln w="2540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6237144" y="6723017"/>
            <a:ext cx="3286646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Im SR 2.0 hat es hier noch 4 Optikkomponenten dazwischen um gute Ergebnisse zu erzielen.</a:t>
            </a:r>
            <a:endParaRPr lang="de-CH" dirty="0"/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4792133" y="4252686"/>
            <a:ext cx="2900438" cy="3004457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711199" y="2063822"/>
            <a:ext cx="1538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sind im SR noch ein Spiegel und ein Diffusor</a:t>
            </a:r>
            <a:endParaRPr lang="de-CH" dirty="0"/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1509486" y="2786743"/>
            <a:ext cx="1451428" cy="1817914"/>
          </a:xfrm>
          <a:prstGeom prst="straightConnector1">
            <a:avLst/>
          </a:prstGeom>
          <a:ln w="25400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10304160" y="4441371"/>
            <a:ext cx="175393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CH" dirty="0"/>
              <a:t>µController mit C++ Firmware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9833527" y="5971799"/>
            <a:ext cx="227054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Mini-USB Anschluss für Steuerung, Datentransfer und Speisung des Gerätes</a:t>
            </a:r>
            <a:endParaRPr lang="de-CH" dirty="0"/>
          </a:p>
        </p:txBody>
      </p:sp>
      <p:cxnSp>
        <p:nvCxnSpPr>
          <p:cNvPr id="27" name="Gerade Verbindung mit Pfeil 26"/>
          <p:cNvCxnSpPr>
            <a:stCxn id="7" idx="2"/>
          </p:cNvCxnSpPr>
          <p:nvPr/>
        </p:nvCxnSpPr>
        <p:spPr>
          <a:xfrm flipH="1">
            <a:off x="11557211" y="3725816"/>
            <a:ext cx="1" cy="746700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11557211" y="5364701"/>
            <a:ext cx="0" cy="607098"/>
          </a:xfrm>
          <a:prstGeom prst="straightConnector1">
            <a:avLst/>
          </a:prstGeom>
          <a:ln w="101600"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8940776" y="7961570"/>
            <a:ext cx="3494867" cy="33855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de-DE" sz="1600" b="1" dirty="0"/>
              <a:t>Notebook mit </a:t>
            </a:r>
            <a:r>
              <a:rPr lang="de-DE" sz="1600" b="1" dirty="0" err="1"/>
              <a:t>Farbmetriksoftware</a:t>
            </a:r>
            <a:endParaRPr lang="de-CH" sz="1600" b="1" dirty="0"/>
          </a:p>
        </p:txBody>
      </p:sp>
      <p:cxnSp>
        <p:nvCxnSpPr>
          <p:cNvPr id="36" name="Gerade Verbindung mit Pfeil 35"/>
          <p:cNvCxnSpPr/>
          <p:nvPr/>
        </p:nvCxnSpPr>
        <p:spPr>
          <a:xfrm flipH="1">
            <a:off x="11519819" y="7449127"/>
            <a:ext cx="1" cy="746700"/>
          </a:xfrm>
          <a:prstGeom prst="straightConnector1">
            <a:avLst/>
          </a:prstGeom>
          <a:ln w="1016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81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Messprinzip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965200" y="2147478"/>
                <a:ext cx="9486900" cy="4712441"/>
              </a:xfrm>
            </p:spPr>
            <p:txBody>
              <a:bodyPr>
                <a:noAutofit/>
              </a:bodyPr>
              <a:lstStyle/>
              <a:p>
                <a:r>
                  <a:rPr lang="en-US" dirty="0">
                    <a:latin typeface="Century" panose="02040604050505020304" pitchFamily="18" charset="0"/>
                  </a:rPr>
                  <a:t>The HTS-</a:t>
                </a:r>
                <a:r>
                  <a:rPr lang="en-US" dirty="0" err="1">
                    <a:latin typeface="Century" panose="02040604050505020304" pitchFamily="18" charset="0"/>
                  </a:rPr>
                  <a:t>SpectroRadiometer</a:t>
                </a:r>
                <a:r>
                  <a:rPr lang="en-US" dirty="0">
                    <a:latin typeface="Century" panose="02040604050505020304" pitchFamily="18" charset="0"/>
                  </a:rPr>
                  <a:t> CB 2.0 is based on an optical path in combination with a 2D high quality </a:t>
                </a:r>
                <a:r>
                  <a:rPr lang="en-US" dirty="0" err="1">
                    <a:latin typeface="Century" panose="02040604050505020304" pitchFamily="18" charset="0"/>
                  </a:rPr>
                  <a:t>silicium</a:t>
                </a:r>
                <a:r>
                  <a:rPr lang="en-US" dirty="0">
                    <a:latin typeface="Century" panose="02040604050505020304" pitchFamily="18" charset="0"/>
                  </a:rPr>
                  <a:t> CMOS sensor. The incoming light is first homogeneously diffused (in wavelength and angle) with a specially engineered diffuser, passes a 45° mirror, goes through a 200µm slit and is then focused and paralleled with high quality glass </a:t>
                </a:r>
                <a:r>
                  <a:rPr lang="en-US" dirty="0" err="1">
                    <a:latin typeface="Century" panose="02040604050505020304" pitchFamily="18" charset="0"/>
                  </a:rPr>
                  <a:t>achromats</a:t>
                </a:r>
                <a:r>
                  <a:rPr lang="en-US" dirty="0">
                    <a:latin typeface="Century" panose="02040604050505020304" pitchFamily="18" charset="0"/>
                  </a:rPr>
                  <a:t>. After being diffracted by a 1000lines/mm transmission grating, the light is imaged on a 2D </a:t>
                </a:r>
                <a:r>
                  <a:rPr lang="en-US" dirty="0" err="1">
                    <a:latin typeface="Century" panose="02040604050505020304" pitchFamily="18" charset="0"/>
                  </a:rPr>
                  <a:t>silicium</a:t>
                </a:r>
                <a:r>
                  <a:rPr lang="en-US" dirty="0">
                    <a:latin typeface="Century" panose="02040604050505020304" pitchFamily="18" charset="0"/>
                  </a:rPr>
                  <a:t> sensor with 128 diodes. (it measures the whole visible and UV-A range of light, from 300-750nm). The imaged light is integrated for typically 10 to 2000ms. This is all controlled by the on-board microprocessor. The acquired data is then transmitted to the computer for further data processing and spectral irradiance calculation. Final results, like spectrum, CCT, CRI, Illuminance and the UV-A in </a:t>
                </a:r>
                <a:r>
                  <a:rPr lang="en-US" dirty="0" err="1">
                    <a:latin typeface="Century" panose="02040604050505020304" pitchFamily="18" charset="0"/>
                  </a:rPr>
                  <a:t>mW</a:t>
                </a:r>
                <a:r>
                  <a:rPr lang="en-US" dirty="0">
                    <a:latin typeface="Century" panose="02040604050505020304" pitchFamily="18" charset="0"/>
                  </a:rPr>
                  <a:t>/cm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2,</m:t>
                    </m:r>
                  </m:oMath>
                </a14:m>
                <a:r>
                  <a:rPr lang="en-US" dirty="0">
                    <a:latin typeface="Century" panose="02040604050505020304" pitchFamily="18" charset="0"/>
                  </a:rPr>
                  <a:t>  are shown by the connected computer software. </a:t>
                </a:r>
                <a:endParaRPr lang="de-CH" dirty="0">
                  <a:latin typeface="Century" panose="02040604050505020304" pitchFamily="18" charset="0"/>
                </a:endParaRPr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965200" y="2147478"/>
                <a:ext cx="9486900" cy="4712441"/>
              </a:xfrm>
              <a:blipFill rotWithShape="0">
                <a:blip r:embed="rId2"/>
                <a:stretch>
                  <a:fillRect l="-835" t="-1811" r="-1028" b="-1668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76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Bedienung</a:t>
            </a:r>
            <a:r>
              <a:rPr lang="en-US" dirty="0"/>
              <a:t> des SR </a:t>
            </a:r>
            <a:r>
              <a:rPr lang="en-US" dirty="0" err="1"/>
              <a:t>siehe</a:t>
            </a:r>
            <a:r>
              <a:rPr lang="en-US" dirty="0"/>
              <a:t> SOP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95400" y="2016761"/>
            <a:ext cx="6643914" cy="934852"/>
          </a:xfrm>
        </p:spPr>
        <p:txBody>
          <a:bodyPr>
            <a:noAutofit/>
          </a:bodyPr>
          <a:lstStyle/>
          <a:p>
            <a:r>
              <a:rPr lang="de-DE" sz="3600" dirty="0"/>
              <a:t>Ein paar Erinnerungen</a:t>
            </a:r>
            <a:endParaRPr lang="de-CH" sz="36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/>
              <a:t>Immer zuerst checken ob Signalpegel zur Integrationszeit passt.</a:t>
            </a:r>
          </a:p>
          <a:p>
            <a:pPr lvl="1"/>
            <a:r>
              <a:rPr lang="de-DE" dirty="0"/>
              <a:t>Max ADC zwischen 600-1000</a:t>
            </a:r>
          </a:p>
          <a:p>
            <a:pPr lvl="1"/>
            <a:r>
              <a:rPr lang="de-DE" dirty="0"/>
              <a:t>Integrationszeit entsprechend einstellen:</a:t>
            </a:r>
          </a:p>
          <a:p>
            <a:pPr lvl="2"/>
            <a:r>
              <a:rPr lang="de-DE" dirty="0"/>
              <a:t>max. 2000ms, </a:t>
            </a:r>
            <a:br>
              <a:rPr lang="de-DE" dirty="0"/>
            </a:br>
            <a:r>
              <a:rPr lang="de-DE" i="1" dirty="0"/>
              <a:t>es geht nichts defekt aber das Verhältnis Drift zu Signal wird schlechter</a:t>
            </a:r>
            <a:endParaRPr lang="de-CH" i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  <a:p>
            <a:endParaRPr lang="de-CH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/>
              <a:t>Immer Dark </a:t>
            </a:r>
            <a:r>
              <a:rPr lang="de-DE" dirty="0" err="1"/>
              <a:t>Calibration</a:t>
            </a:r>
            <a:r>
              <a:rPr lang="de-DE" dirty="0"/>
              <a:t> wenn</a:t>
            </a:r>
          </a:p>
          <a:p>
            <a:pPr lvl="1"/>
            <a:r>
              <a:rPr lang="de-DE" dirty="0" err="1"/>
              <a:t>Intgrationszeit</a:t>
            </a:r>
            <a:r>
              <a:rPr lang="de-DE" dirty="0"/>
              <a:t> verändert wird</a:t>
            </a:r>
          </a:p>
          <a:p>
            <a:pPr lvl="1"/>
            <a:r>
              <a:rPr lang="de-DE" dirty="0"/>
              <a:t>Gerät neu eingesteckt wird</a:t>
            </a:r>
          </a:p>
          <a:p>
            <a:pPr lvl="1"/>
            <a:r>
              <a:rPr lang="de-DE" dirty="0"/>
              <a:t>SW neu gestartet wird</a:t>
            </a:r>
          </a:p>
          <a:p>
            <a:pPr lvl="1"/>
            <a:r>
              <a:rPr lang="de-DE" dirty="0"/>
              <a:t>Länger als 2 Stunden trotz gleicher Integrationszeit nicht mehr kalibriert wurde</a:t>
            </a:r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598108" cy="1143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Spektren</a:t>
            </a:r>
            <a:r>
              <a:rPr lang="en-US" dirty="0"/>
              <a:t> von </a:t>
            </a:r>
            <a:r>
              <a:rPr lang="en-US" dirty="0" err="1"/>
              <a:t>Lampen</a:t>
            </a:r>
            <a:r>
              <a:rPr lang="en-US" dirty="0"/>
              <a:t> in </a:t>
            </a:r>
            <a:r>
              <a:rPr lang="en-US" dirty="0" err="1"/>
              <a:t>Lichtkabinen</a:t>
            </a:r>
            <a:br>
              <a:rPr lang="en-US" dirty="0"/>
            </a:br>
            <a:r>
              <a:rPr lang="en-US" dirty="0"/>
              <a:t>CM Daylight D65 (6500K)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58" y="1929746"/>
            <a:ext cx="7829550" cy="56292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9210146" y="3468915"/>
            <a:ext cx="25319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sieht man durchgehend </a:t>
            </a:r>
            <a:r>
              <a:rPr lang="de-DE" dirty="0" err="1"/>
              <a:t>Lichtabstrahulng</a:t>
            </a:r>
            <a:r>
              <a:rPr lang="de-DE" dirty="0"/>
              <a:t>, das ist eine sehr gute Lampe um Muster zu betrachten.</a:t>
            </a:r>
            <a:endParaRPr lang="de-CH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5210629" y="4876800"/>
            <a:ext cx="3985004" cy="12772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56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598108" cy="1143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Spektren</a:t>
            </a:r>
            <a:r>
              <a:rPr lang="en-US" dirty="0"/>
              <a:t> von </a:t>
            </a:r>
            <a:r>
              <a:rPr lang="en-US" dirty="0" err="1"/>
              <a:t>Lampen</a:t>
            </a:r>
            <a:r>
              <a:rPr lang="en-US" dirty="0"/>
              <a:t> in </a:t>
            </a:r>
            <a:r>
              <a:rPr lang="en-US" dirty="0" err="1"/>
              <a:t>Lichtkabinen</a:t>
            </a:r>
            <a:br>
              <a:rPr lang="en-US" dirty="0"/>
            </a:br>
            <a:r>
              <a:rPr lang="en-US" dirty="0"/>
              <a:t>D65 (6500K) Shop </a:t>
            </a:r>
            <a:r>
              <a:rPr lang="en-US" dirty="0" err="1"/>
              <a:t>billiger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966" y="1929746"/>
            <a:ext cx="7924800" cy="53721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485131" y="4905828"/>
            <a:ext cx="31641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sieht man, dass die Lampe nicht durchgehend viel Licht abgibt, im Gegensatz zur </a:t>
            </a:r>
            <a:r>
              <a:rPr lang="de-DE" dirty="0" err="1"/>
              <a:t>ColorMatcher</a:t>
            </a:r>
            <a:r>
              <a:rPr lang="de-DE" dirty="0"/>
              <a:t>!</a:t>
            </a:r>
            <a:endParaRPr lang="de-CH" dirty="0"/>
          </a:p>
        </p:txBody>
      </p:sp>
      <p:cxnSp>
        <p:nvCxnSpPr>
          <p:cNvPr id="7" name="Gerade Verbindung mit Pfeil 6"/>
          <p:cNvCxnSpPr/>
          <p:nvPr/>
        </p:nvCxnSpPr>
        <p:spPr>
          <a:xfrm flipH="1">
            <a:off x="5791200" y="5036457"/>
            <a:ext cx="2693931" cy="162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598108" cy="1143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Spektren</a:t>
            </a:r>
            <a:r>
              <a:rPr lang="en-US" dirty="0"/>
              <a:t> von </a:t>
            </a:r>
            <a:r>
              <a:rPr lang="en-US" dirty="0" err="1"/>
              <a:t>Lampen</a:t>
            </a:r>
            <a:r>
              <a:rPr lang="en-US" dirty="0"/>
              <a:t> in </a:t>
            </a:r>
            <a:r>
              <a:rPr lang="en-US" dirty="0" err="1"/>
              <a:t>Lichtkabinen</a:t>
            </a:r>
            <a:br>
              <a:rPr lang="en-US" dirty="0"/>
            </a:br>
            <a:r>
              <a:rPr lang="en-US" dirty="0"/>
              <a:t>TL841 (4100K)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46" y="1706127"/>
            <a:ext cx="7791450" cy="5334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888809" y="2147478"/>
            <a:ext cx="2954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Das ist ein typisches Kaufhauslicht.</a:t>
            </a:r>
            <a:br>
              <a:rPr lang="de-DE" dirty="0"/>
            </a:br>
            <a:r>
              <a:rPr lang="de-DE" dirty="0"/>
              <a:t>Da dort viele </a:t>
            </a:r>
            <a:r>
              <a:rPr lang="de-DE" dirty="0" err="1"/>
              <a:t>Lampne</a:t>
            </a:r>
            <a:r>
              <a:rPr lang="de-DE" dirty="0"/>
              <a:t> gebraucht werden nimmt man da auch die günstigeren. Aber um in der Lichtkabine zu sehen wie das Produkt im Kaufhaus aussieht verwendet man diese hier.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444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0" y="281356"/>
            <a:ext cx="8598108" cy="114341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/>
              <a:t>Typische</a:t>
            </a:r>
            <a:r>
              <a:rPr lang="en-US" dirty="0"/>
              <a:t> </a:t>
            </a:r>
            <a:r>
              <a:rPr lang="en-US" dirty="0" err="1"/>
              <a:t>Spektren</a:t>
            </a:r>
            <a:r>
              <a:rPr lang="en-US" dirty="0"/>
              <a:t> von </a:t>
            </a:r>
            <a:r>
              <a:rPr lang="en-US" dirty="0" err="1"/>
              <a:t>Lampen</a:t>
            </a:r>
            <a:r>
              <a:rPr lang="en-US" dirty="0"/>
              <a:t> in </a:t>
            </a:r>
            <a:r>
              <a:rPr lang="en-US" dirty="0" err="1"/>
              <a:t>Lichtkabinen</a:t>
            </a:r>
            <a:br>
              <a:rPr lang="en-US" dirty="0"/>
            </a:br>
            <a:r>
              <a:rPr lang="en-US" dirty="0" err="1"/>
              <a:t>Energiesparlampe</a:t>
            </a:r>
            <a:r>
              <a:rPr lang="en-US" dirty="0"/>
              <a:t> D827 (2700K)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4792133" y="-869950"/>
            <a:ext cx="1346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Germany</a:t>
            </a:r>
          </a:p>
          <a:p>
            <a:endParaRPr lang="en-US" dirty="0"/>
          </a:p>
        </p:txBody>
      </p:sp>
      <p:sp>
        <p:nvSpPr>
          <p:cNvPr id="14" name="Textfeld 13"/>
          <p:cNvSpPr txBox="1"/>
          <p:nvPr/>
        </p:nvSpPr>
        <p:spPr>
          <a:xfrm>
            <a:off x="6138333" y="-810683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Turkey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581901" y="-646331"/>
            <a:ext cx="1613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Italyfounded</a:t>
            </a:r>
            <a:endParaRPr lang="en-US" dirty="0"/>
          </a:p>
          <a:p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786" y="1929746"/>
            <a:ext cx="7848600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lesDirection_16x9_TP103431346" id="{FB339EAB-FB11-4398-804C-FC086A7E069B}" vid="{4FB5A035-33C4-4FEC-8A8F-12BD3AB97369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cf4bcc9-e87d-4f11-92e2-67dac9ea26b6">YVYTVJXRE6KR-7-46</_dlc_DocId>
    <_dlc_DocIdUrl xmlns="7cf4bcc9-e87d-4f11-92e2-67dac9ea26b6">
      <Url>https://hitecsupport.sharepoint.com/Quality%20Management%20System/_layouts/15/DocIdRedir.aspx?ID=YVYTVJXRE6KR-7-46</Url>
      <Description>YVYTVJXRE6KR-7-46</Description>
    </_dlc_DocIdUrl>
    <Meeting xmlns="03e7407a-8173-43b4-96a5-db1bfb563039">monatlicher OCD Call</Meeting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2B2B86562F2C4691EAE4F84B27C83D" ma:contentTypeVersion="1" ma:contentTypeDescription="Ein neues Dokument erstellen." ma:contentTypeScope="" ma:versionID="2282239dea80b1f9aff1ac11ab3a3a06">
  <xsd:schema xmlns:xsd="http://www.w3.org/2001/XMLSchema" xmlns:xs="http://www.w3.org/2001/XMLSchema" xmlns:p="http://schemas.microsoft.com/office/2006/metadata/properties" xmlns:ns2="03e7407a-8173-43b4-96a5-db1bfb563039" xmlns:ns3="7cf4bcc9-e87d-4f11-92e2-67dac9ea26b6" targetNamespace="http://schemas.microsoft.com/office/2006/metadata/properties" ma:root="true" ma:fieldsID="adf325a4f1af65fa220a416e40f014d1" ns2:_="" ns3:_="">
    <xsd:import namespace="03e7407a-8173-43b4-96a5-db1bfb563039"/>
    <xsd:import namespace="7cf4bcc9-e87d-4f11-92e2-67dac9ea26b6"/>
    <xsd:element name="properties">
      <xsd:complexType>
        <xsd:sequence>
          <xsd:element name="documentManagement">
            <xsd:complexType>
              <xsd:all>
                <xsd:element ref="ns2:Meeting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e7407a-8173-43b4-96a5-db1bfb563039" elementFormDefault="qualified">
    <xsd:import namespace="http://schemas.microsoft.com/office/2006/documentManagement/types"/>
    <xsd:import namespace="http://schemas.microsoft.com/office/infopath/2007/PartnerControls"/>
    <xsd:element name="Meeting" ma:index="8" ma:displayName="Meeting" ma:description="Gibt an um welches Meeting es sich handelt." ma:format="Dropdown" ma:internalName="Meeting">
      <xsd:simpleType>
        <xsd:union memberTypes="dms:Text">
          <xsd:simpleType>
            <xsd:restriction base="dms:Choice">
              <xsd:enumeration value="HTS-Team Meeting"/>
              <xsd:enumeration value="monatlicher OCD Call"/>
              <xsd:enumeration value="Siemens Meeting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f4bcc9-e87d-4f11-92e2-67dac9ea26b6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10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B86B3-062F-4625-B6EC-B248690CF7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25EE6-02E4-483A-A441-943BC5169317}">
  <ds:schemaRefs>
    <ds:schemaRef ds:uri="7cf4bcc9-e87d-4f11-92e2-67dac9ea26b6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03e7407a-8173-43b4-96a5-db1bfb563039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2F0F05-68F4-4DC0-960E-AE9315B8433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A530DE6-5DF4-4B4D-BF71-FEF851468B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e7407a-8173-43b4-96a5-db1bfb563039"/>
    <ds:schemaRef ds:uri="7cf4bcc9-e87d-4f11-92e2-67dac9ea26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662</Words>
  <Application>Microsoft Office PowerPoint</Application>
  <PresentationFormat>Benutzerdefiniert</PresentationFormat>
  <Paragraphs>106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Book Antiqua</vt:lpstr>
      <vt:lpstr>Cambria Math</vt:lpstr>
      <vt:lpstr>Century</vt:lpstr>
      <vt:lpstr>Century Gothic</vt:lpstr>
      <vt:lpstr>Sales Direction 16X9</vt:lpstr>
      <vt:lpstr>Hi-Tec-Support Lichtkabinenmessung</vt:lpstr>
      <vt:lpstr>Das Spektrum das uns in der Lichtkabine interessiert</vt:lpstr>
      <vt:lpstr>Messprinzip eines Spektroradiometers</vt:lpstr>
      <vt:lpstr>Messprinzip</vt:lpstr>
      <vt:lpstr>Bedienung des SR siehe SOP</vt:lpstr>
      <vt:lpstr>Typische Spektren von Lampen in Lichtkabinen CM Daylight D65 (6500K)</vt:lpstr>
      <vt:lpstr>Typische Spektren von Lampen in Lichtkabinen D65 (6500K) Shop billiger</vt:lpstr>
      <vt:lpstr>Typische Spektren von Lampen in Lichtkabinen TL841 (4100K) </vt:lpstr>
      <vt:lpstr>Typische Spektren von Lampen in Lichtkabinen Energiesparlampe D827 (2700K) </vt:lpstr>
      <vt:lpstr>Typische Spektren von Lampen in Lichtkabinen A (2750 K)</vt:lpstr>
      <vt:lpstr>Typische Spektren von Lampen in Lichtkabinen UV-A…</vt:lpstr>
      <vt:lpstr>LED Red</vt:lpstr>
      <vt:lpstr>LED GREEN</vt:lpstr>
      <vt:lpstr>LED BLUE</vt:lpstr>
      <vt:lpstr>LED WW (Warm White ca. 3100K)</vt:lpstr>
      <vt:lpstr>Fehlerhafte Messungen, Beispiele</vt:lpstr>
      <vt:lpstr>Fehlerhafte Messungen, Beispiele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modified xsi:type="dcterms:W3CDTF">2017-04-29T15:24:38Z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  <property fmtid="{D5CDD505-2E9C-101B-9397-08002B2CF9AE}" pid="3" name="ContentTypeId">
    <vt:lpwstr>0x010100A22B2B86562F2C4691EAE4F84B27C83D</vt:lpwstr>
  </property>
  <property fmtid="{D5CDD505-2E9C-101B-9397-08002B2CF9AE}" pid="4" name="_dlc_DocIdItemGuid">
    <vt:lpwstr>352ab28f-e45a-43eb-9f72-7302d40cd09d</vt:lpwstr>
  </property>
</Properties>
</file>